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5" r:id="rId2"/>
    <p:sldMasterId id="2147483718" r:id="rId3"/>
    <p:sldMasterId id="2147483766" r:id="rId4"/>
    <p:sldMasterId id="2147483778" r:id="rId5"/>
    <p:sldMasterId id="2147483814" r:id="rId6"/>
  </p:sldMasterIdLst>
  <p:notesMasterIdLst>
    <p:notesMasterId r:id="rId30"/>
  </p:notesMasterIdLst>
  <p:handoutMasterIdLst>
    <p:handoutMasterId r:id="rId31"/>
  </p:handoutMasterIdLst>
  <p:sldIdLst>
    <p:sldId id="406" r:id="rId7"/>
    <p:sldId id="451" r:id="rId8"/>
    <p:sldId id="337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38" r:id="rId18"/>
    <p:sldId id="408" r:id="rId19"/>
    <p:sldId id="409" r:id="rId20"/>
    <p:sldId id="452" r:id="rId21"/>
    <p:sldId id="415" r:id="rId22"/>
    <p:sldId id="428" r:id="rId23"/>
    <p:sldId id="435" r:id="rId24"/>
    <p:sldId id="447" r:id="rId25"/>
    <p:sldId id="449" r:id="rId26"/>
    <p:sldId id="448" r:id="rId27"/>
    <p:sldId id="450" r:id="rId28"/>
    <p:sldId id="316" r:id="rId29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87706" autoAdjust="0"/>
  </p:normalViewPr>
  <p:slideViewPr>
    <p:cSldViewPr snapToGrid="0" snapToObjects="1">
      <p:cViewPr>
        <p:scale>
          <a:sx n="70" d="100"/>
          <a:sy n="70" d="100"/>
        </p:scale>
        <p:origin x="-1656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B64F-9BCD-485A-AB3E-ADFB400D23B7}" type="datetimeFigureOut">
              <a:rPr lang="bg-BG" smtClean="0"/>
              <a:t>12.12.2019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217E-9463-410E-AD0E-BE8B6BA081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534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AEA210-18EF-EC43-9E25-C769B6E415FC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B6C903-1D9D-6C4E-80DE-9E48782A93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B6C903-1D9D-6C4E-80DE-9E48782A9312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5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2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8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6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17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55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89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48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76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93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98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20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44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2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05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09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947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819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07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972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536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81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394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3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232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724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965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8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984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591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957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156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400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7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935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331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88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208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8623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631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12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092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504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1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310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148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13721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7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385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117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8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7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12.12.2019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7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4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0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4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5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15.png"/><Relationship Id="rId5" Type="http://schemas.openxmlformats.org/officeDocument/2006/relationships/tags" Target="../tags/tag11.xml"/><Relationship Id="rId10" Type="http://schemas.openxmlformats.org/officeDocument/2006/relationships/image" Target="../media/image14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51216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Напредък в изпълнението на </a:t>
            </a:r>
            <a: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 “Иновации и конкурентоспособност“  </a:t>
            </a:r>
            <a:b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2014-2020</a:t>
            </a:r>
            <a:endParaRPr lang="bg-BG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Съвместно</a:t>
            </a:r>
            <a:r>
              <a:rPr lang="ru-RU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заседание на РСР и РКК на </a:t>
            </a:r>
            <a:endParaRPr lang="ru-RU" sz="28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СЕВЕРЕН ЦЕНТРАЛЕН</a:t>
            </a:r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РАЙОН</a:t>
            </a: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гр. Разград </a:t>
            </a: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18  декември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2019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517685" y="3768167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07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15" y="1429129"/>
            <a:ext cx="8258252" cy="534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06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98" y="1222994"/>
            <a:ext cx="7510272" cy="556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02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централен район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30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ноември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524573" y="1966132"/>
            <a:ext cx="7943245" cy="341108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Общо</a:t>
            </a:r>
            <a:r>
              <a:rPr lang="ru-RU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подписани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242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(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9,78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% от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всички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подписани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по ОПИК);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изпълнение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52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с бюджет от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40,68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млн.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лв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.(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13,53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млн.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лв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 вече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извършени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плащания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тях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);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Прекратени</a:t>
            </a:r>
            <a:r>
              <a:rPr lang="ru-RU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10 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договора;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Успешно 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приключили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180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с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извършени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плащания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тях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от </a:t>
            </a:r>
            <a:r>
              <a:rPr lang="ru-RU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113,46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млн. </a:t>
            </a:r>
            <a:r>
              <a:rPr lang="ru-RU" sz="2000" dirty="0" err="1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лв</a:t>
            </a:r>
            <a:r>
              <a:rPr lang="ru-RU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bg-BG" sz="20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8584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9307" y="61391"/>
            <a:ext cx="8009482" cy="757476"/>
          </a:xfrm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sz="23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3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3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3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3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в </a:t>
            </a:r>
            <a:r>
              <a:rPr lang="bg-BG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централен район </a:t>
            </a:r>
            <a:r>
              <a:rPr lang="ru-RU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r>
              <a:rPr lang="ru-RU" sz="23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3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30.11.2019 </a:t>
            </a:r>
            <a:r>
              <a:rPr lang="ru-RU" sz="23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г</a:t>
            </a:r>
            <a:r>
              <a:rPr lang="ru-RU" sz="23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.</a:t>
            </a:r>
            <a:endParaRPr lang="ru-RU" sz="23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132" y="0"/>
            <a:ext cx="1080868" cy="1021516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28650" y="2073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95645"/>
              </p:ext>
            </p:extLst>
          </p:nvPr>
        </p:nvGraphicFramePr>
        <p:xfrm>
          <a:off x="95536" y="1021516"/>
          <a:ext cx="9048463" cy="5836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74"/>
                <a:gridCol w="38773"/>
                <a:gridCol w="1036934"/>
                <a:gridCol w="1059433"/>
                <a:gridCol w="1080649"/>
              </a:tblGrid>
              <a:tr h="571536">
                <a:tc gridSpan="2"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</a:rPr>
                        <a:t>Процедура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</a:rPr>
                        <a:t>Договори в изпълнение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</a:rPr>
                        <a:t>Прекратени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</a:rPr>
                        <a:t>Успешно приключили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</a:tr>
              <a:tr h="294483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BG16RFOP002-1.001 „ПОДКРЕПА ЗА ВНЕДРЯВАНЕ НА ИНОВАЦИИ В ПРЕДПРИЯТИЯТА“ 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-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414210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BG16RFOP002-1.002 „ ПОДКРЕПА ЗА РАЗРАБОТВАНЕ НА ИНОВАЦИИ В СТАРТИРАЩИ ПРЕДПРИЯТИЯ“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-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414210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BG16RFOP002-1.005 „</a:t>
                      </a:r>
                      <a:r>
                        <a:rPr lang="ru-RU" sz="1200" cap="all" dirty="0" err="1">
                          <a:effectLst/>
                        </a:rPr>
                        <a:t>Разработване</a:t>
                      </a:r>
                      <a:r>
                        <a:rPr lang="ru-RU" sz="1200" cap="all" dirty="0">
                          <a:effectLst/>
                        </a:rPr>
                        <a:t> на </a:t>
                      </a:r>
                      <a:r>
                        <a:rPr lang="ru-RU" sz="1200" cap="all" dirty="0" err="1">
                          <a:effectLst/>
                        </a:rPr>
                        <a:t>продуктови</a:t>
                      </a:r>
                      <a:r>
                        <a:rPr lang="ru-RU" sz="1200" cap="all" dirty="0">
                          <a:effectLst/>
                        </a:rPr>
                        <a:t> и </a:t>
                      </a:r>
                      <a:r>
                        <a:rPr lang="ru-RU" sz="1200" cap="all" dirty="0" err="1">
                          <a:effectLst/>
                        </a:rPr>
                        <a:t>производствени</a:t>
                      </a:r>
                      <a:r>
                        <a:rPr lang="ru-RU" sz="1200" cap="all" dirty="0">
                          <a:effectLst/>
                        </a:rPr>
                        <a:t> </a:t>
                      </a:r>
                      <a:r>
                        <a:rPr lang="ru-RU" sz="1200" cap="all" dirty="0" err="1">
                          <a:effectLst/>
                        </a:rPr>
                        <a:t>иновации</a:t>
                      </a:r>
                      <a:r>
                        <a:rPr lang="ru-RU" sz="1200" dirty="0">
                          <a:effectLst/>
                        </a:rPr>
                        <a:t>“ 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300906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BG16RFOP002-2.001 „ПОДОБРЯВАНЕ НА ПРОИЗВОДСТВЕНИЯ КАПАЦИТЕТ В МСП“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99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359618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BG16RFOP002-2.002 „РАЗВИТИЕ НА УПРАВЛЕНСКИЯ КАПАЦИТЕТ И РАСТЕЖ НА МСП“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17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26696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BG16RFOP002-2.009 „РАЗВИТИЕ НА КЛЪСТЕРИ В БЪЛГАРИЯ“ 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451357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BG16RFOP002-2.019 </a:t>
                      </a:r>
                      <a:r>
                        <a:rPr lang="bg-BG" sz="1200">
                          <a:effectLst/>
                        </a:rPr>
                        <a:t>„</a:t>
                      </a:r>
                      <a:r>
                        <a:rPr lang="ru-RU" sz="1200">
                          <a:effectLst/>
                        </a:rPr>
                        <a:t>МИГ ИСПЕРИХ ОПИК 1 КАПАЦИТЕТ ЗА РАСТЕЖ НА МСП</a:t>
                      </a:r>
                      <a:r>
                        <a:rPr lang="bg-BG" sz="1200">
                          <a:effectLst/>
                        </a:rPr>
                        <a:t>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354114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BG16RFOP002-2.024 „НАСЪРЧАВАНЕ НА ПРЕДПРИЕМАЧЕСТВОТО“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-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768776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BG16RFOP002-2.0</a:t>
                      </a:r>
                      <a:r>
                        <a:rPr lang="en-US" sz="1200" dirty="0">
                          <a:effectLst/>
                        </a:rPr>
                        <a:t>31 </a:t>
                      </a:r>
                      <a:r>
                        <a:rPr lang="ru-RU" sz="1200" dirty="0">
                          <a:effectLst/>
                        </a:rPr>
                        <a:t>МИГ "ДРЯНОВО - ТРЯВНА - В СЪРЦЕТО НА БАЛКАНА" - "ПОДОБРЯВАНЕ ПРОИЗВОДСТВЕНИЯ КАПАЦИТЕТ В МСП НА ТЕРИТОРИЯТА НА МИГ "ДРЯНОВО - ТРЯВНА - В СЪРЦЕТО НА БАЛКАНА"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-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414210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BG16RFOP002-3.001 „ЕНЕРГИЙНА ЕФЕКТИВНОСТ ЗА МАЛКИТЕ И СРЕДНИ ПРЕДПРИЯТИЯ“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47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414210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BG16RFOP002-3.002 „ПОВИШАВАНЕ НА ЕНЕРГИЙНАТА ЕФЕКТИВНОСТ В ГОЛЕМИ ПРЕДПРИЯТИЯ’’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54493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</a:rPr>
                        <a:t>BG16RFOP002-3.004 „ПОДКРЕПА ЗА ПИЛОТНИ И ДЕМОНСТРАЦИОННИ ИНИЦИАТИВИ ЗА ЕФЕКТИВНО ИЗПОЛЗВАНЕ НА РЕСУРСИТЕ“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-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  <a:tr h="26696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</a:rPr>
                        <a:t>Общо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05" marR="5605" marT="5605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52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180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08" marR="8408" marT="840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09089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4098" y="1932690"/>
            <a:ext cx="8560505" cy="1383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Напредък в изпълнението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подхода ВОМР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към </a:t>
            </a:r>
            <a:r>
              <a:rPr lang="ru-RU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НОЕМВРИ 2019 г.</a:t>
            </a:r>
            <a:br>
              <a:rPr lang="ru-RU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ОПИК</a:t>
            </a:r>
            <a:endParaRPr lang="bg-BG" sz="2800" b="1" cap="all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46" y="1436427"/>
            <a:ext cx="8488908" cy="511449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bg-BG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ОПИК се изпълняват </a:t>
            </a:r>
            <a:r>
              <a:rPr lang="bg-BG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 </a:t>
            </a:r>
            <a:r>
              <a:rPr lang="bg-BG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Споразумения, сключени с местни инициативни групи (МИГ) с </a:t>
            </a:r>
            <a:r>
              <a:rPr lang="bg-BG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многофондови</a:t>
            </a:r>
            <a:r>
              <a:rPr lang="bg-BG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стратегии за местно развитие, с общ бюджет в размер на </a:t>
            </a:r>
            <a:r>
              <a:rPr lang="bg-BG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57 292 576.00</a:t>
            </a:r>
            <a:r>
              <a:rPr lang="bg-BG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лв.</a:t>
            </a:r>
          </a:p>
          <a:p>
            <a:pPr algn="just"/>
            <a:r>
              <a:rPr lang="bg-BG" sz="22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Обявени са 56 процедури за подбор на проекти в ИСУН 2020 на МИГ на обща стойност 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52 441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302.40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лв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.,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което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е над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91%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от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общия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ресурс по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сключените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споразумения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</a:t>
            </a:r>
          </a:p>
          <a:p>
            <a:pPr algn="just"/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Отворени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кандидатстване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ИСУН 2020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са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13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подбор на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проекти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МИГ.</a:t>
            </a:r>
          </a:p>
          <a:p>
            <a:pPr algn="just"/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Сключени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са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89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бр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административни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договори на обща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стойност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БФП в размер на 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22 480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533.66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лв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., с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което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договореният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ресурс по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процедурите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МИГ е над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39%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от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общия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финансов ресурс по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сключените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споразумения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Приключили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са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е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изплатена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БФП по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13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договора.</a:t>
            </a:r>
          </a:p>
          <a:p>
            <a:pPr algn="just"/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Проведени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са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обучения в </a:t>
            </a:r>
            <a:r>
              <a:rPr lang="ru-RU" sz="22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на:</a:t>
            </a:r>
          </a:p>
          <a:p>
            <a:pPr lvl="1" algn="just"/>
            <a:r>
              <a:rPr lang="ru-RU" sz="19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Подписаните</a:t>
            </a: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19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споразумения</a:t>
            </a: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с МИГ;</a:t>
            </a:r>
          </a:p>
          <a:p>
            <a:pPr lvl="1" algn="just"/>
            <a:r>
              <a:rPr lang="ru-RU" sz="19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Административните</a:t>
            </a:r>
            <a:r>
              <a:rPr lang="ru-RU" sz="19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договори.</a:t>
            </a:r>
            <a:endParaRPr lang="bg-BG" sz="1900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518614" y="252522"/>
            <a:ext cx="75897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ВОМР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30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ноември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2019 г.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132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795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63" y="1023116"/>
            <a:ext cx="8272130" cy="649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 smtClean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„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Стимулиране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внедряването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иновации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от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съществуващи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 smtClean="0">
                <a:solidFill>
                  <a:srgbClr val="002060"/>
                </a:solidFill>
                <a:cs typeface="Calibri" pitchFamily="34" charset="0"/>
              </a:rPr>
              <a:t>предприятията</a:t>
            </a: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“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  <a:t/>
            </a:r>
            <a:b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</a:br>
            <a:endParaRPr lang="en-US" b="1" dirty="0">
              <a:solidFill>
                <a:srgbClr val="031B8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33788" y="2515371"/>
            <a:ext cx="3437095" cy="320620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0363" y="3105312"/>
            <a:ext cx="3880884" cy="34046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съществуващи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предприятия,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които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търговци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ТЗ или Закона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кооперациите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или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еквивалентно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лице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законодателството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държава-членка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Европейското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икономическо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пространство.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ДМА,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ДНА,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онсултантски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помощни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услуги в подкрепа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иновациите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1097" y="3105312"/>
            <a:ext cx="3721395" cy="3404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Инвестиционни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разходи (ДМА 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Разходи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за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услуги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Минимален размер на помощта: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100 000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Максимален размер на помощта: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микро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малки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предприятия: 500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средни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750 000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големи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1 000 000 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Дата на </a:t>
            </a:r>
            <a:r>
              <a:rPr lang="ru-RU" sz="1400" b="1" dirty="0" err="1" smtClean="0">
                <a:solidFill>
                  <a:srgbClr val="002060"/>
                </a:solidFill>
                <a:cs typeface="Calibri" pitchFamily="34" charset="0"/>
              </a:rPr>
              <a:t>обявяване</a:t>
            </a: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: </a:t>
            </a:r>
            <a:r>
              <a:rPr lang="bg-BG" sz="1400" dirty="0" smtClean="0">
                <a:solidFill>
                  <a:srgbClr val="002060"/>
                </a:solidFill>
                <a:cs typeface="Calibri" pitchFamily="34" charset="0"/>
              </a:rPr>
              <a:t>декември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2019 г.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363" y="2755475"/>
            <a:ext cx="3880884" cy="349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61098" y="2755475"/>
            <a:ext cx="3721394" cy="349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363" y="1672340"/>
            <a:ext cx="8272130" cy="81406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фокусирана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подкрепа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съществуващи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предприятия за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внедряване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иновации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в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посока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подпомагане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процеса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комерсиализация на нови продукти и услуги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: 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6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0 </a:t>
            </a:r>
            <a:r>
              <a:rPr lang="ru-RU" sz="1400" kern="0" dirty="0" err="1" smtClean="0">
                <a:solidFill>
                  <a:srgbClr val="002060"/>
                </a:solidFill>
                <a:cs typeface="Calibri" panose="020F0502020204030204" pitchFamily="34" charset="0"/>
              </a:rPr>
              <a:t>млн.евро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 (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117 349 800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лв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.) </a:t>
            </a:r>
            <a:endParaRPr lang="ru-RU" sz="1400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0" y="-44498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0362" y="148442"/>
            <a:ext cx="76275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152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974694"/>
              </p:ext>
            </p:extLst>
          </p:nvPr>
        </p:nvGraphicFramePr>
        <p:xfrm>
          <a:off x="260724" y="1776742"/>
          <a:ext cx="8730876" cy="4262108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Предоставяне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БИМ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постигане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устойчивост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качество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2 700 000 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БИМ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повишаване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предлаганите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услуги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осъществявания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от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качество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Декември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Февруари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2020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332253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175025"/>
              </p:ext>
            </p:extLst>
          </p:nvPr>
        </p:nvGraphicFramePr>
        <p:xfrm>
          <a:off x="260724" y="1776742"/>
          <a:ext cx="8730876" cy="4584435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Техническа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помош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завьршване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подготвителните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необходими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старта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строителството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междусистемната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газова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връзка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България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Сърбия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11 734 980 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„</a:t>
                      </a:r>
                      <a:r>
                        <a:rPr kumimoji="0" lang="bg-BG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Булгартрансгаз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“ ЕАД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инвестиционна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изискващa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се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проекта.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организация и управление на проекта.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Декември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Февруари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2020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381339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57420"/>
            <a:ext cx="8856984" cy="864096"/>
          </a:xfrm>
        </p:spPr>
        <p:txBody>
          <a:bodyPr/>
          <a:lstStyle/>
          <a:p>
            <a:pPr marL="0" indent="0" algn="l">
              <a:buNone/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Нашите процедури за предоставяне на БФП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014" y="0"/>
            <a:ext cx="1080868" cy="1021516"/>
          </a:xfrm>
          <a:prstGeom prst="rect">
            <a:avLst/>
          </a:prstGeom>
        </p:spPr>
      </p:pic>
      <p:grpSp>
        <p:nvGrpSpPr>
          <p:cNvPr id="46" name="Group 45"/>
          <p:cNvGrpSpPr/>
          <p:nvPr/>
        </p:nvGrpSpPr>
        <p:grpSpPr>
          <a:xfrm>
            <a:off x="378835" y="1325026"/>
            <a:ext cx="8422600" cy="5338954"/>
            <a:chOff x="378835" y="1325026"/>
            <a:chExt cx="8422600" cy="5338954"/>
          </a:xfrm>
        </p:grpSpPr>
        <p:sp>
          <p:nvSpPr>
            <p:cNvPr id="9" name="Subtitle 2"/>
            <p:cNvSpPr txBox="1">
              <a:spLocks/>
            </p:cNvSpPr>
            <p:nvPr/>
          </p:nvSpPr>
          <p:spPr>
            <a:xfrm>
              <a:off x="378835" y="1556792"/>
              <a:ext cx="8208912" cy="7920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Courier New" pitchFamily="49" charset="0"/>
                <a:buChar char="o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Courier New" pitchFamily="49" charset="0"/>
                <a:buChar char="o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Courier New" pitchFamily="49" charset="0"/>
                <a:buChar char="o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Courier New" pitchFamily="49" charset="0"/>
                <a:buChar char="o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+mn-ea"/>
                  <a:cs typeface="+mn-cs"/>
                </a:defRPr>
              </a:lvl9pPr>
            </a:lstStyle>
            <a:p>
              <a:endParaRPr lang="bg-BG" sz="1400" b="1" spc="50" dirty="0">
                <a:ln w="11430"/>
                <a:solidFill>
                  <a:prstClr val="black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29579" y="1325026"/>
              <a:ext cx="8271856" cy="5338954"/>
              <a:chOff x="529579" y="1325026"/>
              <a:chExt cx="8271856" cy="5338954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529579" y="1355668"/>
                <a:ext cx="1759257" cy="1102872"/>
              </a:xfrm>
              <a:custGeom>
                <a:avLst/>
                <a:gdLst>
                  <a:gd name="connsiteX0" fmla="*/ 0 w 1759257"/>
                  <a:gd name="connsiteY0" fmla="*/ 99134 h 991341"/>
                  <a:gd name="connsiteX1" fmla="*/ 99134 w 1759257"/>
                  <a:gd name="connsiteY1" fmla="*/ 0 h 991341"/>
                  <a:gd name="connsiteX2" fmla="*/ 1660123 w 1759257"/>
                  <a:gd name="connsiteY2" fmla="*/ 0 h 991341"/>
                  <a:gd name="connsiteX3" fmla="*/ 1759257 w 1759257"/>
                  <a:gd name="connsiteY3" fmla="*/ 99134 h 991341"/>
                  <a:gd name="connsiteX4" fmla="*/ 1759257 w 1759257"/>
                  <a:gd name="connsiteY4" fmla="*/ 892207 h 991341"/>
                  <a:gd name="connsiteX5" fmla="*/ 1660123 w 1759257"/>
                  <a:gd name="connsiteY5" fmla="*/ 991341 h 991341"/>
                  <a:gd name="connsiteX6" fmla="*/ 99134 w 1759257"/>
                  <a:gd name="connsiteY6" fmla="*/ 991341 h 991341"/>
                  <a:gd name="connsiteX7" fmla="*/ 0 w 1759257"/>
                  <a:gd name="connsiteY7" fmla="*/ 892207 h 991341"/>
                  <a:gd name="connsiteX8" fmla="*/ 0 w 1759257"/>
                  <a:gd name="connsiteY8" fmla="*/ 99134 h 99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9257" h="991341">
                    <a:moveTo>
                      <a:pt x="0" y="99134"/>
                    </a:moveTo>
                    <a:cubicBezTo>
                      <a:pt x="0" y="44384"/>
                      <a:pt x="44384" y="0"/>
                      <a:pt x="99134" y="0"/>
                    </a:cubicBezTo>
                    <a:lnTo>
                      <a:pt x="1660123" y="0"/>
                    </a:lnTo>
                    <a:cubicBezTo>
                      <a:pt x="1714873" y="0"/>
                      <a:pt x="1759257" y="44384"/>
                      <a:pt x="1759257" y="99134"/>
                    </a:cubicBezTo>
                    <a:lnTo>
                      <a:pt x="1759257" y="892207"/>
                    </a:lnTo>
                    <a:cubicBezTo>
                      <a:pt x="1759257" y="946957"/>
                      <a:pt x="1714873" y="991341"/>
                      <a:pt x="1660123" y="991341"/>
                    </a:cubicBezTo>
                    <a:lnTo>
                      <a:pt x="99134" y="991341"/>
                    </a:lnTo>
                    <a:cubicBezTo>
                      <a:pt x="44384" y="991341"/>
                      <a:pt x="0" y="946957"/>
                      <a:pt x="0" y="892207"/>
                    </a:cubicBezTo>
                    <a:lnTo>
                      <a:pt x="0" y="99134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325" tIns="63325" rIns="63325" bIns="63325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1. „</a:t>
                </a:r>
                <a:r>
                  <a:rPr lang="ru-RU" sz="900" kern="1200" dirty="0" err="1" smtClean="0"/>
                  <a:t>Подобряване</a:t>
                </a:r>
                <a:r>
                  <a:rPr lang="ru-RU" sz="900" kern="1200" dirty="0" smtClean="0"/>
                  <a:t> на </a:t>
                </a:r>
                <a:r>
                  <a:rPr lang="ru-RU" sz="900" kern="1200" dirty="0" err="1" smtClean="0"/>
                  <a:t>производствения</a:t>
                </a:r>
                <a:r>
                  <a:rPr lang="ru-RU" sz="900" kern="1200" dirty="0" smtClean="0"/>
                  <a:t> </a:t>
                </a:r>
                <a:r>
                  <a:rPr lang="ru-RU" sz="900" kern="1200" dirty="0" err="1" smtClean="0"/>
                  <a:t>капацитет</a:t>
                </a:r>
                <a:r>
                  <a:rPr lang="ru-RU" sz="900" kern="1200" dirty="0" smtClean="0"/>
                  <a:t> в МСП»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(май 2015)</a:t>
                </a:r>
                <a:endParaRPr lang="en-US" sz="900" kern="1200" dirty="0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947455" y="1355667"/>
                <a:ext cx="1613607" cy="1058622"/>
              </a:xfrm>
              <a:custGeom>
                <a:avLst/>
                <a:gdLst>
                  <a:gd name="connsiteX0" fmla="*/ 0 w 1613607"/>
                  <a:gd name="connsiteY0" fmla="*/ 105862 h 1058622"/>
                  <a:gd name="connsiteX1" fmla="*/ 105862 w 1613607"/>
                  <a:gd name="connsiteY1" fmla="*/ 0 h 1058622"/>
                  <a:gd name="connsiteX2" fmla="*/ 1507745 w 1613607"/>
                  <a:gd name="connsiteY2" fmla="*/ 0 h 1058622"/>
                  <a:gd name="connsiteX3" fmla="*/ 1613607 w 1613607"/>
                  <a:gd name="connsiteY3" fmla="*/ 105862 h 1058622"/>
                  <a:gd name="connsiteX4" fmla="*/ 1613607 w 1613607"/>
                  <a:gd name="connsiteY4" fmla="*/ 952760 h 1058622"/>
                  <a:gd name="connsiteX5" fmla="*/ 1507745 w 1613607"/>
                  <a:gd name="connsiteY5" fmla="*/ 1058622 h 1058622"/>
                  <a:gd name="connsiteX6" fmla="*/ 105862 w 1613607"/>
                  <a:gd name="connsiteY6" fmla="*/ 1058622 h 1058622"/>
                  <a:gd name="connsiteX7" fmla="*/ 0 w 1613607"/>
                  <a:gd name="connsiteY7" fmla="*/ 952760 h 1058622"/>
                  <a:gd name="connsiteX8" fmla="*/ 0 w 1613607"/>
                  <a:gd name="connsiteY8" fmla="*/ 105862 h 105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607" h="1058622">
                    <a:moveTo>
                      <a:pt x="0" y="105862"/>
                    </a:moveTo>
                    <a:cubicBezTo>
                      <a:pt x="0" y="47396"/>
                      <a:pt x="47396" y="0"/>
                      <a:pt x="105862" y="0"/>
                    </a:cubicBezTo>
                    <a:lnTo>
                      <a:pt x="1507745" y="0"/>
                    </a:lnTo>
                    <a:cubicBezTo>
                      <a:pt x="1566211" y="0"/>
                      <a:pt x="1613607" y="47396"/>
                      <a:pt x="1613607" y="105862"/>
                    </a:cubicBezTo>
                    <a:lnTo>
                      <a:pt x="1613607" y="952760"/>
                    </a:lnTo>
                    <a:cubicBezTo>
                      <a:pt x="1613607" y="1011226"/>
                      <a:pt x="1566211" y="1058622"/>
                      <a:pt x="1507745" y="1058622"/>
                    </a:cubicBezTo>
                    <a:lnTo>
                      <a:pt x="105862" y="1058622"/>
                    </a:lnTo>
                    <a:cubicBezTo>
                      <a:pt x="47396" y="1058622"/>
                      <a:pt x="0" y="1011226"/>
                      <a:pt x="0" y="952760"/>
                    </a:cubicBezTo>
                    <a:lnTo>
                      <a:pt x="0" y="105862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5296" tIns="65296" rIns="65296" bIns="65296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2. „</a:t>
                </a:r>
                <a:r>
                  <a:rPr lang="ru-RU" sz="900" kern="1200" dirty="0" err="1" smtClean="0"/>
                  <a:t>Подкрепа</a:t>
                </a:r>
                <a:r>
                  <a:rPr lang="ru-RU" sz="900" kern="1200" dirty="0" smtClean="0"/>
                  <a:t> за </a:t>
                </a:r>
                <a:r>
                  <a:rPr lang="ru-RU" sz="900" kern="1200" dirty="0" err="1" smtClean="0"/>
                  <a:t>внедряване</a:t>
                </a:r>
                <a:r>
                  <a:rPr lang="ru-RU" sz="900" kern="1200" dirty="0" smtClean="0"/>
                  <a:t> на </a:t>
                </a:r>
                <a:r>
                  <a:rPr lang="ru-RU" sz="900" kern="1200" dirty="0" err="1" smtClean="0"/>
                  <a:t>иновации</a:t>
                </a:r>
                <a:r>
                  <a:rPr lang="ru-RU" sz="900" kern="1200" dirty="0" smtClean="0"/>
                  <a:t> в </a:t>
                </a:r>
                <a:r>
                  <a:rPr lang="ru-RU" sz="900" kern="1200" dirty="0" err="1" smtClean="0"/>
                  <a:t>предприятията</a:t>
                </a:r>
                <a:r>
                  <a:rPr lang="ru-RU" sz="900" kern="1200" dirty="0" smtClean="0"/>
                  <a:t>»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 (декември 2015)</a:t>
                </a:r>
                <a:endParaRPr lang="en-US" sz="900" kern="1200" dirty="0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703059" y="1790387"/>
                <a:ext cx="286663" cy="283682"/>
              </a:xfrm>
              <a:custGeom>
                <a:avLst/>
                <a:gdLst>
                  <a:gd name="connsiteX0" fmla="*/ 0 w 286663"/>
                  <a:gd name="connsiteY0" fmla="*/ 56736 h 283682"/>
                  <a:gd name="connsiteX1" fmla="*/ 144822 w 286663"/>
                  <a:gd name="connsiteY1" fmla="*/ 56736 h 283682"/>
                  <a:gd name="connsiteX2" fmla="*/ 144822 w 286663"/>
                  <a:gd name="connsiteY2" fmla="*/ 0 h 283682"/>
                  <a:gd name="connsiteX3" fmla="*/ 286663 w 286663"/>
                  <a:gd name="connsiteY3" fmla="*/ 141841 h 283682"/>
                  <a:gd name="connsiteX4" fmla="*/ 144822 w 286663"/>
                  <a:gd name="connsiteY4" fmla="*/ 283682 h 283682"/>
                  <a:gd name="connsiteX5" fmla="*/ 144822 w 286663"/>
                  <a:gd name="connsiteY5" fmla="*/ 226946 h 283682"/>
                  <a:gd name="connsiteX6" fmla="*/ 0 w 286663"/>
                  <a:gd name="connsiteY6" fmla="*/ 226946 h 283682"/>
                  <a:gd name="connsiteX7" fmla="*/ 0 w 286663"/>
                  <a:gd name="connsiteY7" fmla="*/ 56736 h 2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663" h="283682">
                    <a:moveTo>
                      <a:pt x="0" y="56736"/>
                    </a:moveTo>
                    <a:lnTo>
                      <a:pt x="144822" y="56736"/>
                    </a:lnTo>
                    <a:lnTo>
                      <a:pt x="144822" y="0"/>
                    </a:lnTo>
                    <a:lnTo>
                      <a:pt x="286663" y="141841"/>
                    </a:lnTo>
                    <a:lnTo>
                      <a:pt x="144822" y="283682"/>
                    </a:lnTo>
                    <a:lnTo>
                      <a:pt x="144822" y="226946"/>
                    </a:lnTo>
                    <a:lnTo>
                      <a:pt x="0" y="226946"/>
                    </a:lnTo>
                    <a:lnTo>
                      <a:pt x="0" y="56736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6736" rIns="85105" bIns="56736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kern="1200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101936" y="1357610"/>
                <a:ext cx="1516376" cy="1054737"/>
              </a:xfrm>
              <a:custGeom>
                <a:avLst/>
                <a:gdLst>
                  <a:gd name="connsiteX0" fmla="*/ 0 w 1516376"/>
                  <a:gd name="connsiteY0" fmla="*/ 105474 h 1054737"/>
                  <a:gd name="connsiteX1" fmla="*/ 105474 w 1516376"/>
                  <a:gd name="connsiteY1" fmla="*/ 0 h 1054737"/>
                  <a:gd name="connsiteX2" fmla="*/ 1410902 w 1516376"/>
                  <a:gd name="connsiteY2" fmla="*/ 0 h 1054737"/>
                  <a:gd name="connsiteX3" fmla="*/ 1516376 w 1516376"/>
                  <a:gd name="connsiteY3" fmla="*/ 105474 h 1054737"/>
                  <a:gd name="connsiteX4" fmla="*/ 1516376 w 1516376"/>
                  <a:gd name="connsiteY4" fmla="*/ 949263 h 1054737"/>
                  <a:gd name="connsiteX5" fmla="*/ 1410902 w 1516376"/>
                  <a:gd name="connsiteY5" fmla="*/ 1054737 h 1054737"/>
                  <a:gd name="connsiteX6" fmla="*/ 105474 w 1516376"/>
                  <a:gd name="connsiteY6" fmla="*/ 1054737 h 1054737"/>
                  <a:gd name="connsiteX7" fmla="*/ 0 w 1516376"/>
                  <a:gd name="connsiteY7" fmla="*/ 949263 h 1054737"/>
                  <a:gd name="connsiteX8" fmla="*/ 0 w 1516376"/>
                  <a:gd name="connsiteY8" fmla="*/ 105474 h 1054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16376" h="1054737">
                    <a:moveTo>
                      <a:pt x="0" y="105474"/>
                    </a:moveTo>
                    <a:cubicBezTo>
                      <a:pt x="0" y="47222"/>
                      <a:pt x="47222" y="0"/>
                      <a:pt x="105474" y="0"/>
                    </a:cubicBezTo>
                    <a:lnTo>
                      <a:pt x="1410902" y="0"/>
                    </a:lnTo>
                    <a:cubicBezTo>
                      <a:pt x="1469154" y="0"/>
                      <a:pt x="1516376" y="47222"/>
                      <a:pt x="1516376" y="105474"/>
                    </a:cubicBezTo>
                    <a:lnTo>
                      <a:pt x="1516376" y="949263"/>
                    </a:lnTo>
                    <a:cubicBezTo>
                      <a:pt x="1516376" y="1007515"/>
                      <a:pt x="1469154" y="1054737"/>
                      <a:pt x="1410902" y="1054737"/>
                    </a:cubicBezTo>
                    <a:lnTo>
                      <a:pt x="105474" y="1054737"/>
                    </a:lnTo>
                    <a:cubicBezTo>
                      <a:pt x="47222" y="1054737"/>
                      <a:pt x="0" y="1007515"/>
                      <a:pt x="0" y="949263"/>
                    </a:cubicBezTo>
                    <a:lnTo>
                      <a:pt x="0" y="105474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5182" tIns="65182" rIns="65182" bIns="65182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3. </a:t>
                </a:r>
                <a:r>
                  <a:rPr lang="ru-RU" sz="900" kern="1200" dirty="0" smtClean="0"/>
                  <a:t>„</a:t>
                </a:r>
                <a:r>
                  <a:rPr lang="ru-RU" sz="900" kern="1200" dirty="0" err="1" smtClean="0"/>
                  <a:t>Подкрепа</a:t>
                </a:r>
                <a:r>
                  <a:rPr lang="ru-RU" sz="900" kern="1200" dirty="0" smtClean="0"/>
                  <a:t> за </a:t>
                </a:r>
                <a:r>
                  <a:rPr lang="ru-RU" sz="900" kern="1200" dirty="0" err="1" smtClean="0"/>
                  <a:t>разработване</a:t>
                </a:r>
                <a:r>
                  <a:rPr lang="ru-RU" sz="900" kern="1200" dirty="0" smtClean="0"/>
                  <a:t> на </a:t>
                </a:r>
                <a:r>
                  <a:rPr lang="ru-RU" sz="900" kern="1200" dirty="0" err="1" smtClean="0"/>
                  <a:t>иновации</a:t>
                </a:r>
                <a:r>
                  <a:rPr lang="ru-RU" sz="900" kern="1200" dirty="0" smtClean="0"/>
                  <a:t> от </a:t>
                </a:r>
                <a:r>
                  <a:rPr lang="ru-RU" sz="900" kern="1200" dirty="0" err="1" smtClean="0"/>
                  <a:t>стартиращи</a:t>
                </a:r>
                <a:r>
                  <a:rPr lang="ru-RU" sz="900" kern="1200" dirty="0" smtClean="0"/>
                  <a:t> предприятия“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(февруари</a:t>
                </a:r>
                <a:r>
                  <a:rPr lang="en-US" sz="900" kern="1200" dirty="0" smtClean="0"/>
                  <a:t> </a:t>
                </a:r>
                <a:r>
                  <a:rPr lang="bg-BG" sz="900" kern="1200" dirty="0" smtClean="0"/>
                  <a:t>2016)</a:t>
                </a:r>
                <a:endParaRPr lang="en-US" sz="900" kern="1200" dirty="0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7207068" y="1325026"/>
                <a:ext cx="1594367" cy="1119904"/>
              </a:xfrm>
              <a:custGeom>
                <a:avLst/>
                <a:gdLst>
                  <a:gd name="connsiteX0" fmla="*/ 0 w 1442768"/>
                  <a:gd name="connsiteY0" fmla="*/ 111990 h 1119904"/>
                  <a:gd name="connsiteX1" fmla="*/ 111990 w 1442768"/>
                  <a:gd name="connsiteY1" fmla="*/ 0 h 1119904"/>
                  <a:gd name="connsiteX2" fmla="*/ 1330778 w 1442768"/>
                  <a:gd name="connsiteY2" fmla="*/ 0 h 1119904"/>
                  <a:gd name="connsiteX3" fmla="*/ 1442768 w 1442768"/>
                  <a:gd name="connsiteY3" fmla="*/ 111990 h 1119904"/>
                  <a:gd name="connsiteX4" fmla="*/ 1442768 w 1442768"/>
                  <a:gd name="connsiteY4" fmla="*/ 1007914 h 1119904"/>
                  <a:gd name="connsiteX5" fmla="*/ 1330778 w 1442768"/>
                  <a:gd name="connsiteY5" fmla="*/ 1119904 h 1119904"/>
                  <a:gd name="connsiteX6" fmla="*/ 111990 w 1442768"/>
                  <a:gd name="connsiteY6" fmla="*/ 1119904 h 1119904"/>
                  <a:gd name="connsiteX7" fmla="*/ 0 w 1442768"/>
                  <a:gd name="connsiteY7" fmla="*/ 1007914 h 1119904"/>
                  <a:gd name="connsiteX8" fmla="*/ 0 w 1442768"/>
                  <a:gd name="connsiteY8" fmla="*/ 111990 h 1119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2768" h="1119904">
                    <a:moveTo>
                      <a:pt x="0" y="111990"/>
                    </a:moveTo>
                    <a:cubicBezTo>
                      <a:pt x="0" y="50140"/>
                      <a:pt x="50140" y="0"/>
                      <a:pt x="111990" y="0"/>
                    </a:cubicBezTo>
                    <a:lnTo>
                      <a:pt x="1330778" y="0"/>
                    </a:lnTo>
                    <a:cubicBezTo>
                      <a:pt x="1392628" y="0"/>
                      <a:pt x="1442768" y="50140"/>
                      <a:pt x="1442768" y="111990"/>
                    </a:cubicBezTo>
                    <a:lnTo>
                      <a:pt x="1442768" y="1007914"/>
                    </a:lnTo>
                    <a:cubicBezTo>
                      <a:pt x="1442768" y="1069764"/>
                      <a:pt x="1392628" y="1119904"/>
                      <a:pt x="1330778" y="1119904"/>
                    </a:cubicBezTo>
                    <a:lnTo>
                      <a:pt x="111990" y="1119904"/>
                    </a:lnTo>
                    <a:cubicBezTo>
                      <a:pt x="50140" y="1119904"/>
                      <a:pt x="0" y="1069764"/>
                      <a:pt x="0" y="1007914"/>
                    </a:cubicBezTo>
                    <a:lnTo>
                      <a:pt x="0" y="111990"/>
                    </a:lnTo>
                    <a:close/>
                  </a:path>
                </a:pathLst>
              </a:custGeom>
              <a:solidFill>
                <a:schemeClr val="accent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7091" tIns="67091" rIns="67091" bIns="67091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4. „Енергийна ефективност за МСП“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(май 2016)</a:t>
                </a:r>
                <a:endParaRPr lang="en-US" sz="900" kern="1200" dirty="0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254023" y="2869022"/>
                <a:ext cx="1547412" cy="1018808"/>
              </a:xfrm>
              <a:custGeom>
                <a:avLst/>
                <a:gdLst>
                  <a:gd name="connsiteX0" fmla="*/ 0 w 1172422"/>
                  <a:gd name="connsiteY0" fmla="*/ 101881 h 1018808"/>
                  <a:gd name="connsiteX1" fmla="*/ 101881 w 1172422"/>
                  <a:gd name="connsiteY1" fmla="*/ 0 h 1018808"/>
                  <a:gd name="connsiteX2" fmla="*/ 1070541 w 1172422"/>
                  <a:gd name="connsiteY2" fmla="*/ 0 h 1018808"/>
                  <a:gd name="connsiteX3" fmla="*/ 1172422 w 1172422"/>
                  <a:gd name="connsiteY3" fmla="*/ 101881 h 1018808"/>
                  <a:gd name="connsiteX4" fmla="*/ 1172422 w 1172422"/>
                  <a:gd name="connsiteY4" fmla="*/ 916927 h 1018808"/>
                  <a:gd name="connsiteX5" fmla="*/ 1070541 w 1172422"/>
                  <a:gd name="connsiteY5" fmla="*/ 1018808 h 1018808"/>
                  <a:gd name="connsiteX6" fmla="*/ 101881 w 1172422"/>
                  <a:gd name="connsiteY6" fmla="*/ 1018808 h 1018808"/>
                  <a:gd name="connsiteX7" fmla="*/ 0 w 1172422"/>
                  <a:gd name="connsiteY7" fmla="*/ 916927 h 1018808"/>
                  <a:gd name="connsiteX8" fmla="*/ 0 w 1172422"/>
                  <a:gd name="connsiteY8" fmla="*/ 101881 h 101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2422" h="1018808">
                    <a:moveTo>
                      <a:pt x="0" y="101881"/>
                    </a:moveTo>
                    <a:cubicBezTo>
                      <a:pt x="0" y="45614"/>
                      <a:pt x="45614" y="0"/>
                      <a:pt x="101881" y="0"/>
                    </a:cubicBezTo>
                    <a:lnTo>
                      <a:pt x="1070541" y="0"/>
                    </a:lnTo>
                    <a:cubicBezTo>
                      <a:pt x="1126808" y="0"/>
                      <a:pt x="1172422" y="45614"/>
                      <a:pt x="1172422" y="101881"/>
                    </a:cubicBezTo>
                    <a:lnTo>
                      <a:pt x="1172422" y="916927"/>
                    </a:lnTo>
                    <a:cubicBezTo>
                      <a:pt x="1172422" y="973194"/>
                      <a:pt x="1126808" y="1018808"/>
                      <a:pt x="1070541" y="1018808"/>
                    </a:cubicBezTo>
                    <a:lnTo>
                      <a:pt x="101881" y="1018808"/>
                    </a:lnTo>
                    <a:cubicBezTo>
                      <a:pt x="45614" y="1018808"/>
                      <a:pt x="0" y="973194"/>
                      <a:pt x="0" y="916927"/>
                    </a:cubicBezTo>
                    <a:lnTo>
                      <a:pt x="0" y="101881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4130" tIns="64130" rIns="64130" bIns="64130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5. „</a:t>
                </a:r>
                <a:r>
                  <a:rPr lang="ru-RU" sz="900" kern="1200" dirty="0" smtClean="0"/>
                  <a:t>Развитие на </a:t>
                </a:r>
                <a:r>
                  <a:rPr lang="ru-RU" sz="900" kern="1200" dirty="0" err="1" smtClean="0"/>
                  <a:t>управленския</a:t>
                </a:r>
                <a:r>
                  <a:rPr lang="ru-RU" sz="900" kern="1200" dirty="0" smtClean="0"/>
                  <a:t> </a:t>
                </a:r>
                <a:r>
                  <a:rPr lang="ru-RU" sz="900" kern="1200" dirty="0" err="1" smtClean="0"/>
                  <a:t>капацитет</a:t>
                </a:r>
                <a:r>
                  <a:rPr lang="ru-RU" sz="900" kern="1200" dirty="0" smtClean="0"/>
                  <a:t> и </a:t>
                </a:r>
                <a:r>
                  <a:rPr lang="ru-RU" sz="900" kern="1200" dirty="0" err="1" smtClean="0"/>
                  <a:t>растеж</a:t>
                </a:r>
                <a:r>
                  <a:rPr lang="ru-RU" sz="900" kern="1200" dirty="0" smtClean="0"/>
                  <a:t> на МСП»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(юни</a:t>
                </a:r>
                <a:r>
                  <a:rPr lang="en-US" sz="900" kern="1200" dirty="0" smtClean="0"/>
                  <a:t> </a:t>
                </a:r>
                <a:r>
                  <a:rPr lang="bg-BG" sz="900" kern="1200" dirty="0" smtClean="0"/>
                  <a:t>2016)</a:t>
                </a:r>
                <a:endParaRPr lang="en-US" sz="900" kern="1200" dirty="0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143974" y="2869022"/>
                <a:ext cx="1474338" cy="1059425"/>
              </a:xfrm>
              <a:custGeom>
                <a:avLst/>
                <a:gdLst>
                  <a:gd name="connsiteX0" fmla="*/ 0 w 1367043"/>
                  <a:gd name="connsiteY0" fmla="*/ 105943 h 1059425"/>
                  <a:gd name="connsiteX1" fmla="*/ 105943 w 1367043"/>
                  <a:gd name="connsiteY1" fmla="*/ 0 h 1059425"/>
                  <a:gd name="connsiteX2" fmla="*/ 1261101 w 1367043"/>
                  <a:gd name="connsiteY2" fmla="*/ 0 h 1059425"/>
                  <a:gd name="connsiteX3" fmla="*/ 1367044 w 1367043"/>
                  <a:gd name="connsiteY3" fmla="*/ 105943 h 1059425"/>
                  <a:gd name="connsiteX4" fmla="*/ 1367043 w 1367043"/>
                  <a:gd name="connsiteY4" fmla="*/ 953483 h 1059425"/>
                  <a:gd name="connsiteX5" fmla="*/ 1261100 w 1367043"/>
                  <a:gd name="connsiteY5" fmla="*/ 1059426 h 1059425"/>
                  <a:gd name="connsiteX6" fmla="*/ 105943 w 1367043"/>
                  <a:gd name="connsiteY6" fmla="*/ 1059425 h 1059425"/>
                  <a:gd name="connsiteX7" fmla="*/ 0 w 1367043"/>
                  <a:gd name="connsiteY7" fmla="*/ 953482 h 1059425"/>
                  <a:gd name="connsiteX8" fmla="*/ 0 w 1367043"/>
                  <a:gd name="connsiteY8" fmla="*/ 105943 h 1059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7043" h="1059425">
                    <a:moveTo>
                      <a:pt x="0" y="105943"/>
                    </a:moveTo>
                    <a:cubicBezTo>
                      <a:pt x="0" y="47432"/>
                      <a:pt x="47432" y="0"/>
                      <a:pt x="105943" y="0"/>
                    </a:cubicBezTo>
                    <a:lnTo>
                      <a:pt x="1261101" y="0"/>
                    </a:lnTo>
                    <a:cubicBezTo>
                      <a:pt x="1319612" y="0"/>
                      <a:pt x="1367044" y="47432"/>
                      <a:pt x="1367044" y="105943"/>
                    </a:cubicBezTo>
                    <a:cubicBezTo>
                      <a:pt x="1367044" y="388456"/>
                      <a:pt x="1367043" y="670970"/>
                      <a:pt x="1367043" y="953483"/>
                    </a:cubicBezTo>
                    <a:cubicBezTo>
                      <a:pt x="1367043" y="1011994"/>
                      <a:pt x="1319611" y="1059426"/>
                      <a:pt x="1261100" y="1059426"/>
                    </a:cubicBezTo>
                    <a:lnTo>
                      <a:pt x="105943" y="1059425"/>
                    </a:lnTo>
                    <a:cubicBezTo>
                      <a:pt x="47432" y="1059425"/>
                      <a:pt x="0" y="1011993"/>
                      <a:pt x="0" y="953482"/>
                    </a:cubicBezTo>
                    <a:lnTo>
                      <a:pt x="0" y="105943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5319" tIns="65319" rIns="65319" bIns="65319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6. „Развитие на клъстери в България“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(декември 20</a:t>
                </a:r>
                <a:r>
                  <a:rPr lang="en-US" sz="900" kern="1200" dirty="0" smtClean="0"/>
                  <a:t>16</a:t>
                </a:r>
                <a:r>
                  <a:rPr lang="bg-BG" sz="900" kern="1200" dirty="0" smtClean="0"/>
                  <a:t>)</a:t>
                </a:r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2959317" y="2869022"/>
                <a:ext cx="1601745" cy="1037572"/>
              </a:xfrm>
              <a:custGeom>
                <a:avLst/>
                <a:gdLst>
                  <a:gd name="connsiteX0" fmla="*/ 0 w 1430597"/>
                  <a:gd name="connsiteY0" fmla="*/ 103757 h 1037572"/>
                  <a:gd name="connsiteX1" fmla="*/ 103757 w 1430597"/>
                  <a:gd name="connsiteY1" fmla="*/ 0 h 1037572"/>
                  <a:gd name="connsiteX2" fmla="*/ 1326840 w 1430597"/>
                  <a:gd name="connsiteY2" fmla="*/ 0 h 1037572"/>
                  <a:gd name="connsiteX3" fmla="*/ 1430597 w 1430597"/>
                  <a:gd name="connsiteY3" fmla="*/ 103757 h 1037572"/>
                  <a:gd name="connsiteX4" fmla="*/ 1430597 w 1430597"/>
                  <a:gd name="connsiteY4" fmla="*/ 933815 h 1037572"/>
                  <a:gd name="connsiteX5" fmla="*/ 1326840 w 1430597"/>
                  <a:gd name="connsiteY5" fmla="*/ 1037572 h 1037572"/>
                  <a:gd name="connsiteX6" fmla="*/ 103757 w 1430597"/>
                  <a:gd name="connsiteY6" fmla="*/ 1037572 h 1037572"/>
                  <a:gd name="connsiteX7" fmla="*/ 0 w 1430597"/>
                  <a:gd name="connsiteY7" fmla="*/ 933815 h 1037572"/>
                  <a:gd name="connsiteX8" fmla="*/ 0 w 1430597"/>
                  <a:gd name="connsiteY8" fmla="*/ 103757 h 1037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0597" h="1037572">
                    <a:moveTo>
                      <a:pt x="0" y="103757"/>
                    </a:moveTo>
                    <a:cubicBezTo>
                      <a:pt x="0" y="46454"/>
                      <a:pt x="46454" y="0"/>
                      <a:pt x="103757" y="0"/>
                    </a:cubicBezTo>
                    <a:lnTo>
                      <a:pt x="1326840" y="0"/>
                    </a:lnTo>
                    <a:cubicBezTo>
                      <a:pt x="1384143" y="0"/>
                      <a:pt x="1430597" y="46454"/>
                      <a:pt x="1430597" y="103757"/>
                    </a:cubicBezTo>
                    <a:lnTo>
                      <a:pt x="1430597" y="933815"/>
                    </a:lnTo>
                    <a:cubicBezTo>
                      <a:pt x="1430597" y="991118"/>
                      <a:pt x="1384143" y="1037572"/>
                      <a:pt x="1326840" y="1037572"/>
                    </a:cubicBezTo>
                    <a:lnTo>
                      <a:pt x="103757" y="1037572"/>
                    </a:lnTo>
                    <a:cubicBezTo>
                      <a:pt x="46454" y="1037572"/>
                      <a:pt x="0" y="991118"/>
                      <a:pt x="0" y="933815"/>
                    </a:cubicBezTo>
                    <a:lnTo>
                      <a:pt x="0" y="103757"/>
                    </a:lnTo>
                    <a:close/>
                  </a:path>
                </a:pathLst>
              </a:custGeom>
              <a:solidFill>
                <a:schemeClr val="accent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4679" tIns="64679" rIns="64679" bIns="64679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7.“Енергийна ефективност в големи предприятия“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(януари</a:t>
                </a:r>
                <a:r>
                  <a:rPr lang="en-US" sz="900" kern="1200" dirty="0" smtClean="0"/>
                  <a:t> 2017</a:t>
                </a:r>
                <a:r>
                  <a:rPr lang="bg-BG" sz="900" kern="1200" dirty="0" smtClean="0"/>
                  <a:t>)</a:t>
                </a:r>
                <a:endParaRPr lang="en-US" sz="900" kern="1200" dirty="0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72720" y="2774249"/>
                <a:ext cx="1716116" cy="1089891"/>
              </a:xfrm>
              <a:custGeom>
                <a:avLst/>
                <a:gdLst>
                  <a:gd name="connsiteX0" fmla="*/ 0 w 1606572"/>
                  <a:gd name="connsiteY0" fmla="*/ 105240 h 1052404"/>
                  <a:gd name="connsiteX1" fmla="*/ 105240 w 1606572"/>
                  <a:gd name="connsiteY1" fmla="*/ 0 h 1052404"/>
                  <a:gd name="connsiteX2" fmla="*/ 1501332 w 1606572"/>
                  <a:gd name="connsiteY2" fmla="*/ 0 h 1052404"/>
                  <a:gd name="connsiteX3" fmla="*/ 1606572 w 1606572"/>
                  <a:gd name="connsiteY3" fmla="*/ 105240 h 1052404"/>
                  <a:gd name="connsiteX4" fmla="*/ 1606572 w 1606572"/>
                  <a:gd name="connsiteY4" fmla="*/ 947164 h 1052404"/>
                  <a:gd name="connsiteX5" fmla="*/ 1501332 w 1606572"/>
                  <a:gd name="connsiteY5" fmla="*/ 1052404 h 1052404"/>
                  <a:gd name="connsiteX6" fmla="*/ 105240 w 1606572"/>
                  <a:gd name="connsiteY6" fmla="*/ 1052404 h 1052404"/>
                  <a:gd name="connsiteX7" fmla="*/ 0 w 1606572"/>
                  <a:gd name="connsiteY7" fmla="*/ 947164 h 1052404"/>
                  <a:gd name="connsiteX8" fmla="*/ 0 w 1606572"/>
                  <a:gd name="connsiteY8" fmla="*/ 105240 h 1052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6572" h="1052404">
                    <a:moveTo>
                      <a:pt x="0" y="105240"/>
                    </a:moveTo>
                    <a:cubicBezTo>
                      <a:pt x="0" y="47118"/>
                      <a:pt x="47118" y="0"/>
                      <a:pt x="105240" y="0"/>
                    </a:cubicBezTo>
                    <a:lnTo>
                      <a:pt x="1501332" y="0"/>
                    </a:lnTo>
                    <a:cubicBezTo>
                      <a:pt x="1559454" y="0"/>
                      <a:pt x="1606572" y="47118"/>
                      <a:pt x="1606572" y="105240"/>
                    </a:cubicBezTo>
                    <a:lnTo>
                      <a:pt x="1606572" y="947164"/>
                    </a:lnTo>
                    <a:cubicBezTo>
                      <a:pt x="1606572" y="1005286"/>
                      <a:pt x="1559454" y="1052404"/>
                      <a:pt x="1501332" y="1052404"/>
                    </a:cubicBezTo>
                    <a:lnTo>
                      <a:pt x="105240" y="1052404"/>
                    </a:lnTo>
                    <a:cubicBezTo>
                      <a:pt x="47118" y="1052404"/>
                      <a:pt x="0" y="1005286"/>
                      <a:pt x="0" y="947164"/>
                    </a:cubicBezTo>
                    <a:lnTo>
                      <a:pt x="0" y="105240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5114" tIns="65114" rIns="65114" bIns="6511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8. „Развитие на продуктови и производствени иновации“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(юни 2017)</a:t>
                </a:r>
                <a:endParaRPr lang="en-US" sz="900" kern="1200" dirty="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13953" y="4270445"/>
                <a:ext cx="1633650" cy="1055936"/>
              </a:xfrm>
              <a:custGeom>
                <a:avLst/>
                <a:gdLst>
                  <a:gd name="connsiteX0" fmla="*/ 0 w 1439656"/>
                  <a:gd name="connsiteY0" fmla="*/ 120959 h 1209587"/>
                  <a:gd name="connsiteX1" fmla="*/ 120959 w 1439656"/>
                  <a:gd name="connsiteY1" fmla="*/ 0 h 1209587"/>
                  <a:gd name="connsiteX2" fmla="*/ 1318697 w 1439656"/>
                  <a:gd name="connsiteY2" fmla="*/ 0 h 1209587"/>
                  <a:gd name="connsiteX3" fmla="*/ 1439656 w 1439656"/>
                  <a:gd name="connsiteY3" fmla="*/ 120959 h 1209587"/>
                  <a:gd name="connsiteX4" fmla="*/ 1439656 w 1439656"/>
                  <a:gd name="connsiteY4" fmla="*/ 1088628 h 1209587"/>
                  <a:gd name="connsiteX5" fmla="*/ 1318697 w 1439656"/>
                  <a:gd name="connsiteY5" fmla="*/ 1209587 h 1209587"/>
                  <a:gd name="connsiteX6" fmla="*/ 120959 w 1439656"/>
                  <a:gd name="connsiteY6" fmla="*/ 1209587 h 1209587"/>
                  <a:gd name="connsiteX7" fmla="*/ 0 w 1439656"/>
                  <a:gd name="connsiteY7" fmla="*/ 1088628 h 1209587"/>
                  <a:gd name="connsiteX8" fmla="*/ 0 w 1439656"/>
                  <a:gd name="connsiteY8" fmla="*/ 120959 h 12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9656" h="1209587">
                    <a:moveTo>
                      <a:pt x="0" y="120959"/>
                    </a:moveTo>
                    <a:cubicBezTo>
                      <a:pt x="0" y="54155"/>
                      <a:pt x="54155" y="0"/>
                      <a:pt x="120959" y="0"/>
                    </a:cubicBezTo>
                    <a:lnTo>
                      <a:pt x="1318697" y="0"/>
                    </a:lnTo>
                    <a:cubicBezTo>
                      <a:pt x="1385501" y="0"/>
                      <a:pt x="1439656" y="54155"/>
                      <a:pt x="1439656" y="120959"/>
                    </a:cubicBezTo>
                    <a:lnTo>
                      <a:pt x="1439656" y="1088628"/>
                    </a:lnTo>
                    <a:cubicBezTo>
                      <a:pt x="1439656" y="1155432"/>
                      <a:pt x="1385501" y="1209587"/>
                      <a:pt x="1318697" y="1209587"/>
                    </a:cubicBezTo>
                    <a:lnTo>
                      <a:pt x="120959" y="1209587"/>
                    </a:lnTo>
                    <a:cubicBezTo>
                      <a:pt x="54155" y="1209587"/>
                      <a:pt x="0" y="1155432"/>
                      <a:pt x="0" y="1088628"/>
                    </a:cubicBezTo>
                    <a:lnTo>
                      <a:pt x="0" y="120959"/>
                    </a:lnTo>
                    <a:close/>
                  </a:path>
                </a:pathLst>
              </a:custGeom>
              <a:solidFill>
                <a:schemeClr val="accent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9718" tIns="69718" rIns="69718" bIns="69718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9. „</a:t>
                </a:r>
                <a:r>
                  <a:rPr lang="ru-RU" sz="900" kern="1200" dirty="0" err="1" smtClean="0"/>
                  <a:t>Подкрепа</a:t>
                </a:r>
                <a:r>
                  <a:rPr lang="ru-RU" sz="900" kern="1200" dirty="0" smtClean="0"/>
                  <a:t> за </a:t>
                </a:r>
                <a:r>
                  <a:rPr lang="ru-RU" sz="900" kern="1200" dirty="0" err="1" smtClean="0"/>
                  <a:t>пилотни</a:t>
                </a:r>
                <a:r>
                  <a:rPr lang="ru-RU" sz="900" kern="1200" dirty="0" smtClean="0"/>
                  <a:t> и </a:t>
                </a:r>
                <a:r>
                  <a:rPr lang="ru-RU" sz="900" kern="1200" dirty="0" err="1" smtClean="0"/>
                  <a:t>демонстрационни</a:t>
                </a:r>
                <a:r>
                  <a:rPr lang="ru-RU" sz="900" kern="1200" dirty="0" smtClean="0"/>
                  <a:t> </a:t>
                </a:r>
                <a:r>
                  <a:rPr lang="ru-RU" sz="900" kern="1200" dirty="0" err="1" smtClean="0"/>
                  <a:t>инициативи</a:t>
                </a:r>
                <a:r>
                  <a:rPr lang="ru-RU" sz="900" kern="1200" dirty="0" smtClean="0"/>
                  <a:t> за </a:t>
                </a:r>
                <a:r>
                  <a:rPr lang="ru-RU" sz="900" kern="1200" dirty="0" err="1" smtClean="0"/>
                  <a:t>ефективно</a:t>
                </a:r>
                <a:r>
                  <a:rPr lang="ru-RU" sz="900" kern="1200" dirty="0" smtClean="0"/>
                  <a:t> </a:t>
                </a:r>
                <a:r>
                  <a:rPr lang="ru-RU" sz="900" kern="1200" dirty="0" err="1" smtClean="0"/>
                  <a:t>използване</a:t>
                </a:r>
                <a:r>
                  <a:rPr lang="ru-RU" sz="900" kern="1200" dirty="0" smtClean="0"/>
                  <a:t> на </a:t>
                </a:r>
                <a:r>
                  <a:rPr lang="ru-RU" sz="900" kern="1200" dirty="0" err="1" smtClean="0"/>
                  <a:t>ресурсите</a:t>
                </a:r>
                <a:r>
                  <a:rPr lang="ru-RU" sz="900" kern="1200" dirty="0" smtClean="0"/>
                  <a:t>»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(ноември 2017)</a:t>
                </a:r>
                <a:endParaRPr lang="en-US" sz="900" kern="1200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012249" y="4217161"/>
                <a:ext cx="1484018" cy="1091817"/>
              </a:xfrm>
              <a:custGeom>
                <a:avLst/>
                <a:gdLst>
                  <a:gd name="connsiteX0" fmla="*/ 0 w 1350696"/>
                  <a:gd name="connsiteY0" fmla="*/ 95276 h 952762"/>
                  <a:gd name="connsiteX1" fmla="*/ 95276 w 1350696"/>
                  <a:gd name="connsiteY1" fmla="*/ 0 h 952762"/>
                  <a:gd name="connsiteX2" fmla="*/ 1255420 w 1350696"/>
                  <a:gd name="connsiteY2" fmla="*/ 0 h 952762"/>
                  <a:gd name="connsiteX3" fmla="*/ 1350696 w 1350696"/>
                  <a:gd name="connsiteY3" fmla="*/ 95276 h 952762"/>
                  <a:gd name="connsiteX4" fmla="*/ 1350696 w 1350696"/>
                  <a:gd name="connsiteY4" fmla="*/ 857486 h 952762"/>
                  <a:gd name="connsiteX5" fmla="*/ 1255420 w 1350696"/>
                  <a:gd name="connsiteY5" fmla="*/ 952762 h 952762"/>
                  <a:gd name="connsiteX6" fmla="*/ 95276 w 1350696"/>
                  <a:gd name="connsiteY6" fmla="*/ 952762 h 952762"/>
                  <a:gd name="connsiteX7" fmla="*/ 0 w 1350696"/>
                  <a:gd name="connsiteY7" fmla="*/ 857486 h 952762"/>
                  <a:gd name="connsiteX8" fmla="*/ 0 w 1350696"/>
                  <a:gd name="connsiteY8" fmla="*/ 95276 h 95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0696" h="952762">
                    <a:moveTo>
                      <a:pt x="0" y="95276"/>
                    </a:moveTo>
                    <a:cubicBezTo>
                      <a:pt x="0" y="42657"/>
                      <a:pt x="42657" y="0"/>
                      <a:pt x="95276" y="0"/>
                    </a:cubicBezTo>
                    <a:lnTo>
                      <a:pt x="1255420" y="0"/>
                    </a:lnTo>
                    <a:cubicBezTo>
                      <a:pt x="1308039" y="0"/>
                      <a:pt x="1350696" y="42657"/>
                      <a:pt x="1350696" y="95276"/>
                    </a:cubicBezTo>
                    <a:lnTo>
                      <a:pt x="1350696" y="857486"/>
                    </a:lnTo>
                    <a:cubicBezTo>
                      <a:pt x="1350696" y="910105"/>
                      <a:pt x="1308039" y="952762"/>
                      <a:pt x="1255420" y="952762"/>
                    </a:cubicBezTo>
                    <a:lnTo>
                      <a:pt x="95276" y="952762"/>
                    </a:lnTo>
                    <a:cubicBezTo>
                      <a:pt x="42657" y="952762"/>
                      <a:pt x="0" y="910105"/>
                      <a:pt x="0" y="857486"/>
                    </a:cubicBezTo>
                    <a:lnTo>
                      <a:pt x="0" y="95276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2195" tIns="62195" rIns="62195" bIns="62195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10. </a:t>
                </a:r>
                <a:endParaRPr lang="bg-BG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„Насърчаване на предприемачеството“</a:t>
                </a:r>
                <a:endParaRPr lang="en-US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(</a:t>
                </a:r>
                <a:r>
                  <a:rPr lang="bg-BG" sz="900" kern="1200" dirty="0" smtClean="0"/>
                  <a:t>юни</a:t>
                </a:r>
                <a:r>
                  <a:rPr lang="en-US" sz="900" kern="1200" dirty="0" smtClean="0"/>
                  <a:t> 2018) </a:t>
                </a:r>
                <a:endParaRPr lang="en-US" sz="900" kern="1200" dirty="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131024" y="4217160"/>
                <a:ext cx="1487287" cy="1091818"/>
              </a:xfrm>
              <a:custGeom>
                <a:avLst/>
                <a:gdLst>
                  <a:gd name="connsiteX0" fmla="*/ 0 w 1389920"/>
                  <a:gd name="connsiteY0" fmla="*/ 98617 h 986173"/>
                  <a:gd name="connsiteX1" fmla="*/ 98617 w 1389920"/>
                  <a:gd name="connsiteY1" fmla="*/ 0 h 986173"/>
                  <a:gd name="connsiteX2" fmla="*/ 1291303 w 1389920"/>
                  <a:gd name="connsiteY2" fmla="*/ 0 h 986173"/>
                  <a:gd name="connsiteX3" fmla="*/ 1389920 w 1389920"/>
                  <a:gd name="connsiteY3" fmla="*/ 98617 h 986173"/>
                  <a:gd name="connsiteX4" fmla="*/ 1389920 w 1389920"/>
                  <a:gd name="connsiteY4" fmla="*/ 887556 h 986173"/>
                  <a:gd name="connsiteX5" fmla="*/ 1291303 w 1389920"/>
                  <a:gd name="connsiteY5" fmla="*/ 986173 h 986173"/>
                  <a:gd name="connsiteX6" fmla="*/ 98617 w 1389920"/>
                  <a:gd name="connsiteY6" fmla="*/ 986173 h 986173"/>
                  <a:gd name="connsiteX7" fmla="*/ 0 w 1389920"/>
                  <a:gd name="connsiteY7" fmla="*/ 887556 h 986173"/>
                  <a:gd name="connsiteX8" fmla="*/ 0 w 1389920"/>
                  <a:gd name="connsiteY8" fmla="*/ 98617 h 986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89920" h="986173">
                    <a:moveTo>
                      <a:pt x="0" y="98617"/>
                    </a:moveTo>
                    <a:cubicBezTo>
                      <a:pt x="0" y="44152"/>
                      <a:pt x="44152" y="0"/>
                      <a:pt x="98617" y="0"/>
                    </a:cubicBezTo>
                    <a:lnTo>
                      <a:pt x="1291303" y="0"/>
                    </a:lnTo>
                    <a:cubicBezTo>
                      <a:pt x="1345768" y="0"/>
                      <a:pt x="1389920" y="44152"/>
                      <a:pt x="1389920" y="98617"/>
                    </a:cubicBezTo>
                    <a:lnTo>
                      <a:pt x="1389920" y="887556"/>
                    </a:lnTo>
                    <a:cubicBezTo>
                      <a:pt x="1389920" y="942021"/>
                      <a:pt x="1345768" y="986173"/>
                      <a:pt x="1291303" y="986173"/>
                    </a:cubicBezTo>
                    <a:lnTo>
                      <a:pt x="98617" y="986173"/>
                    </a:lnTo>
                    <a:cubicBezTo>
                      <a:pt x="44152" y="986173"/>
                      <a:pt x="0" y="942021"/>
                      <a:pt x="0" y="887556"/>
                    </a:cubicBezTo>
                    <a:lnTo>
                      <a:pt x="0" y="98617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74" tIns="63174" rIns="63174" bIns="6317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1</a:t>
                </a:r>
                <a:r>
                  <a:rPr lang="bg-BG" sz="900" kern="1200" dirty="0" smtClean="0"/>
                  <a:t>1</a:t>
                </a:r>
                <a:r>
                  <a:rPr lang="en-US" sz="900" kern="1200" dirty="0" smtClean="0"/>
                  <a:t>. </a:t>
                </a:r>
                <a:r>
                  <a:rPr lang="ru-RU" sz="900" b="1" i="0" kern="1200" dirty="0" smtClean="0"/>
                  <a:t>„</a:t>
                </a:r>
                <a:r>
                  <a:rPr lang="ru-RU" sz="900" kern="1200" dirty="0" err="1" smtClean="0"/>
                  <a:t>Подобряване</a:t>
                </a:r>
                <a:r>
                  <a:rPr lang="ru-RU" sz="900" kern="1200" dirty="0" smtClean="0"/>
                  <a:t> на </a:t>
                </a:r>
                <a:r>
                  <a:rPr lang="ru-RU" sz="900" kern="1200" dirty="0" err="1" smtClean="0"/>
                  <a:t>производствения</a:t>
                </a:r>
                <a:r>
                  <a:rPr lang="ru-RU" sz="900" kern="1200" dirty="0" smtClean="0"/>
                  <a:t> </a:t>
                </a:r>
                <a:r>
                  <a:rPr lang="ru-RU" sz="900" kern="1200" dirty="0" err="1" smtClean="0"/>
                  <a:t>капацитет</a:t>
                </a:r>
                <a:r>
                  <a:rPr lang="ru-RU" sz="900" kern="1200" dirty="0" smtClean="0"/>
                  <a:t> в </a:t>
                </a:r>
                <a:r>
                  <a:rPr lang="ru-RU" sz="900" kern="1200" dirty="0" err="1" smtClean="0"/>
                  <a:t>малките</a:t>
                </a:r>
                <a:r>
                  <a:rPr lang="ru-RU" sz="900" kern="1200" dirty="0" smtClean="0"/>
                  <a:t> и </a:t>
                </a:r>
                <a:r>
                  <a:rPr lang="ru-RU" sz="900" kern="1200" dirty="0" err="1" smtClean="0"/>
                  <a:t>средни</a:t>
                </a:r>
                <a:r>
                  <a:rPr lang="ru-RU" sz="900" kern="1200" dirty="0" smtClean="0"/>
                  <a:t> предприятия“</a:t>
                </a:r>
                <a:endParaRPr lang="en-US" sz="900" kern="1200" dirty="0" smtClean="0"/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(</a:t>
                </a:r>
                <a:r>
                  <a:rPr lang="bg-BG" sz="900" kern="1200" dirty="0" smtClean="0"/>
                  <a:t>декември </a:t>
                </a:r>
                <a:r>
                  <a:rPr lang="en-US" sz="900" kern="1200" dirty="0" smtClean="0"/>
                  <a:t>2018) </a:t>
                </a:r>
                <a:endParaRPr lang="en-US" sz="900" kern="1200" dirty="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273545" y="4217159"/>
                <a:ext cx="1527890" cy="1091819"/>
              </a:xfrm>
              <a:custGeom>
                <a:avLst/>
                <a:gdLst>
                  <a:gd name="connsiteX0" fmla="*/ 0 w 1414457"/>
                  <a:gd name="connsiteY0" fmla="*/ 94034 h 940340"/>
                  <a:gd name="connsiteX1" fmla="*/ 94034 w 1414457"/>
                  <a:gd name="connsiteY1" fmla="*/ 0 h 940340"/>
                  <a:gd name="connsiteX2" fmla="*/ 1320423 w 1414457"/>
                  <a:gd name="connsiteY2" fmla="*/ 0 h 940340"/>
                  <a:gd name="connsiteX3" fmla="*/ 1414457 w 1414457"/>
                  <a:gd name="connsiteY3" fmla="*/ 94034 h 940340"/>
                  <a:gd name="connsiteX4" fmla="*/ 1414457 w 1414457"/>
                  <a:gd name="connsiteY4" fmla="*/ 846306 h 940340"/>
                  <a:gd name="connsiteX5" fmla="*/ 1320423 w 1414457"/>
                  <a:gd name="connsiteY5" fmla="*/ 940340 h 940340"/>
                  <a:gd name="connsiteX6" fmla="*/ 94034 w 1414457"/>
                  <a:gd name="connsiteY6" fmla="*/ 940340 h 940340"/>
                  <a:gd name="connsiteX7" fmla="*/ 0 w 1414457"/>
                  <a:gd name="connsiteY7" fmla="*/ 846306 h 940340"/>
                  <a:gd name="connsiteX8" fmla="*/ 0 w 1414457"/>
                  <a:gd name="connsiteY8" fmla="*/ 94034 h 94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4457" h="940340">
                    <a:moveTo>
                      <a:pt x="0" y="94034"/>
                    </a:moveTo>
                    <a:cubicBezTo>
                      <a:pt x="0" y="42100"/>
                      <a:pt x="42100" y="0"/>
                      <a:pt x="94034" y="0"/>
                    </a:cubicBezTo>
                    <a:lnTo>
                      <a:pt x="1320423" y="0"/>
                    </a:lnTo>
                    <a:cubicBezTo>
                      <a:pt x="1372357" y="0"/>
                      <a:pt x="1414457" y="42100"/>
                      <a:pt x="1414457" y="94034"/>
                    </a:cubicBezTo>
                    <a:lnTo>
                      <a:pt x="1414457" y="846306"/>
                    </a:lnTo>
                    <a:cubicBezTo>
                      <a:pt x="1414457" y="898240"/>
                      <a:pt x="1372357" y="940340"/>
                      <a:pt x="1320423" y="940340"/>
                    </a:cubicBezTo>
                    <a:lnTo>
                      <a:pt x="94034" y="940340"/>
                    </a:lnTo>
                    <a:cubicBezTo>
                      <a:pt x="42100" y="940340"/>
                      <a:pt x="0" y="898240"/>
                      <a:pt x="0" y="846306"/>
                    </a:cubicBezTo>
                    <a:lnTo>
                      <a:pt x="0" y="94034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1832" tIns="61832" rIns="61832" bIns="61832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12</a:t>
                </a:r>
                <a:r>
                  <a:rPr lang="bg-BG" sz="900" kern="1200" dirty="0" smtClean="0"/>
                  <a:t>. „Развитие на иновационни клъстери“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(юли 2019)</a:t>
                </a:r>
                <a:endParaRPr lang="bg-BG" sz="900" kern="1200" dirty="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273545" y="5676849"/>
                <a:ext cx="1527890" cy="987131"/>
              </a:xfrm>
              <a:custGeom>
                <a:avLst/>
                <a:gdLst>
                  <a:gd name="connsiteX0" fmla="*/ 0 w 1320544"/>
                  <a:gd name="connsiteY0" fmla="*/ 81015 h 810150"/>
                  <a:gd name="connsiteX1" fmla="*/ 81015 w 1320544"/>
                  <a:gd name="connsiteY1" fmla="*/ 0 h 810150"/>
                  <a:gd name="connsiteX2" fmla="*/ 1239529 w 1320544"/>
                  <a:gd name="connsiteY2" fmla="*/ 0 h 810150"/>
                  <a:gd name="connsiteX3" fmla="*/ 1320544 w 1320544"/>
                  <a:gd name="connsiteY3" fmla="*/ 81015 h 810150"/>
                  <a:gd name="connsiteX4" fmla="*/ 1320544 w 1320544"/>
                  <a:gd name="connsiteY4" fmla="*/ 729135 h 810150"/>
                  <a:gd name="connsiteX5" fmla="*/ 1239529 w 1320544"/>
                  <a:gd name="connsiteY5" fmla="*/ 810150 h 810150"/>
                  <a:gd name="connsiteX6" fmla="*/ 81015 w 1320544"/>
                  <a:gd name="connsiteY6" fmla="*/ 810150 h 810150"/>
                  <a:gd name="connsiteX7" fmla="*/ 0 w 1320544"/>
                  <a:gd name="connsiteY7" fmla="*/ 729135 h 810150"/>
                  <a:gd name="connsiteX8" fmla="*/ 0 w 1320544"/>
                  <a:gd name="connsiteY8" fmla="*/ 81015 h 81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544" h="810150">
                    <a:moveTo>
                      <a:pt x="0" y="81015"/>
                    </a:moveTo>
                    <a:cubicBezTo>
                      <a:pt x="0" y="36272"/>
                      <a:pt x="36272" y="0"/>
                      <a:pt x="81015" y="0"/>
                    </a:cubicBezTo>
                    <a:lnTo>
                      <a:pt x="1239529" y="0"/>
                    </a:lnTo>
                    <a:cubicBezTo>
                      <a:pt x="1284272" y="0"/>
                      <a:pt x="1320544" y="36272"/>
                      <a:pt x="1320544" y="81015"/>
                    </a:cubicBezTo>
                    <a:lnTo>
                      <a:pt x="1320544" y="729135"/>
                    </a:lnTo>
                    <a:cubicBezTo>
                      <a:pt x="1320544" y="773878"/>
                      <a:pt x="1284272" y="810150"/>
                      <a:pt x="1239529" y="810150"/>
                    </a:cubicBezTo>
                    <a:lnTo>
                      <a:pt x="81015" y="810150"/>
                    </a:lnTo>
                    <a:cubicBezTo>
                      <a:pt x="36272" y="810150"/>
                      <a:pt x="0" y="773878"/>
                      <a:pt x="0" y="729135"/>
                    </a:cubicBezTo>
                    <a:lnTo>
                      <a:pt x="0" y="81015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8018" tIns="58018" rIns="58018" bIns="58018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900" kern="1200" dirty="0" smtClean="0"/>
                  <a:t>1</a:t>
                </a:r>
                <a:r>
                  <a:rPr lang="bg-BG" sz="900" kern="1200" dirty="0" smtClean="0"/>
                  <a:t>3. „Създаване и развитие на РИЦ“</a:t>
                </a:r>
              </a:p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900" kern="1200" dirty="0" smtClean="0"/>
                  <a:t>(септември 2019)</a:t>
                </a:r>
                <a:endParaRPr lang="bg-BG" sz="900" kern="1200" dirty="0"/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655186" y="5676850"/>
              <a:ext cx="1633650" cy="91928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rgbClr val="002060">
                  <a:alpha val="9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900" dirty="0"/>
                <a:t>Водено от общностите местно развитие</a:t>
              </a:r>
              <a:r>
                <a:rPr lang="en-US" sz="900" dirty="0"/>
                <a:t> (</a:t>
              </a:r>
              <a:r>
                <a:rPr lang="bg-BG" sz="900" dirty="0"/>
                <a:t>ВОМР</a:t>
              </a:r>
              <a:r>
                <a:rPr lang="en-US" sz="900" dirty="0"/>
                <a:t>)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012249" y="5676850"/>
              <a:ext cx="1484018" cy="91928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900" dirty="0" smtClean="0">
                  <a:solidFill>
                    <a:prstClr val="white"/>
                  </a:solidFill>
                </a:rPr>
                <a:t>Директни бенефициенти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29479" y="1765718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2772" y="1780382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36" name="Freeform 35"/>
            <p:cNvSpPr/>
            <p:nvPr/>
          </p:nvSpPr>
          <p:spPr>
            <a:xfrm rot="5400000">
              <a:off x="7920682" y="2458539"/>
              <a:ext cx="286663" cy="37316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38" name="Freeform 37"/>
            <p:cNvSpPr/>
            <p:nvPr/>
          </p:nvSpPr>
          <p:spPr>
            <a:xfrm rot="10800000">
              <a:off x="6831312" y="3177353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39" name="Freeform 38"/>
            <p:cNvSpPr/>
            <p:nvPr/>
          </p:nvSpPr>
          <p:spPr>
            <a:xfrm rot="10800000">
              <a:off x="4703058" y="3177353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0" name="Freeform 39"/>
            <p:cNvSpPr/>
            <p:nvPr/>
          </p:nvSpPr>
          <p:spPr>
            <a:xfrm rot="10800000">
              <a:off x="2429479" y="3192975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1" name="Freeform 40"/>
            <p:cNvSpPr/>
            <p:nvPr/>
          </p:nvSpPr>
          <p:spPr>
            <a:xfrm rot="5400000">
              <a:off x="1287446" y="3940532"/>
              <a:ext cx="286663" cy="37316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29717" y="4514731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71421" y="4621228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31312" y="4620837"/>
              <a:ext cx="286663" cy="28368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45" name="Freeform 44"/>
            <p:cNvSpPr/>
            <p:nvPr/>
          </p:nvSpPr>
          <p:spPr>
            <a:xfrm rot="5400000">
              <a:off x="7894158" y="5346937"/>
              <a:ext cx="286663" cy="373162"/>
            </a:xfrm>
            <a:custGeom>
              <a:avLst/>
              <a:gdLst>
                <a:gd name="connsiteX0" fmla="*/ 0 w 286663"/>
                <a:gd name="connsiteY0" fmla="*/ 56736 h 283682"/>
                <a:gd name="connsiteX1" fmla="*/ 144822 w 286663"/>
                <a:gd name="connsiteY1" fmla="*/ 56736 h 283682"/>
                <a:gd name="connsiteX2" fmla="*/ 144822 w 286663"/>
                <a:gd name="connsiteY2" fmla="*/ 0 h 283682"/>
                <a:gd name="connsiteX3" fmla="*/ 286663 w 286663"/>
                <a:gd name="connsiteY3" fmla="*/ 141841 h 283682"/>
                <a:gd name="connsiteX4" fmla="*/ 144822 w 286663"/>
                <a:gd name="connsiteY4" fmla="*/ 283682 h 283682"/>
                <a:gd name="connsiteX5" fmla="*/ 144822 w 286663"/>
                <a:gd name="connsiteY5" fmla="*/ 226946 h 283682"/>
                <a:gd name="connsiteX6" fmla="*/ 0 w 286663"/>
                <a:gd name="connsiteY6" fmla="*/ 226946 h 283682"/>
                <a:gd name="connsiteX7" fmla="*/ 0 w 286663"/>
                <a:gd name="connsiteY7" fmla="*/ 56736 h 28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663" h="283682">
                  <a:moveTo>
                    <a:pt x="0" y="56736"/>
                  </a:moveTo>
                  <a:lnTo>
                    <a:pt x="144822" y="56736"/>
                  </a:lnTo>
                  <a:lnTo>
                    <a:pt x="144822" y="0"/>
                  </a:lnTo>
                  <a:lnTo>
                    <a:pt x="286663" y="141841"/>
                  </a:lnTo>
                  <a:lnTo>
                    <a:pt x="144822" y="283682"/>
                  </a:lnTo>
                  <a:lnTo>
                    <a:pt x="144822" y="226946"/>
                  </a:lnTo>
                  <a:lnTo>
                    <a:pt x="0" y="226946"/>
                  </a:lnTo>
                  <a:lnTo>
                    <a:pt x="0" y="5673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6736" rIns="85105" bIns="5673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043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801018"/>
              </p:ext>
            </p:extLst>
          </p:nvPr>
        </p:nvGraphicFramePr>
        <p:xfrm>
          <a:off x="260724" y="1883889"/>
          <a:ext cx="8542083" cy="3866280"/>
        </p:xfrm>
        <a:graphic>
          <a:graphicData uri="http://schemas.openxmlformats.org/drawingml/2006/table">
            <a:tbl>
              <a:tblPr/>
              <a:tblGrid>
                <a:gridCol w="1860335"/>
                <a:gridCol w="1034413"/>
                <a:gridCol w="4128332"/>
                <a:gridCol w="1519003"/>
              </a:tblGrid>
              <a:tr h="1023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43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Надграждане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развитие на научно-технологичен парк „София Тех Парк“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39 622 868 лв.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София Тех Парк АД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интегрирана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инвестиционна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консултантска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развитието,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институционално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доизграждане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функциониране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вече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изградения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научно-технологичен парк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Февруари 2020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Април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2020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60724" y="552576"/>
            <a:ext cx="78867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2020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42449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5817" y="1152487"/>
            <a:ext cx="8063633" cy="5864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400" b="1" dirty="0" smtClean="0">
                <a:solidFill>
                  <a:srgbClr val="002060"/>
                </a:solidFill>
              </a:rPr>
              <a:t>„</a:t>
            </a:r>
            <a:r>
              <a:rPr lang="bg-BG" sz="2400" b="1" dirty="0">
                <a:solidFill>
                  <a:srgbClr val="002060"/>
                </a:solidFill>
              </a:rPr>
              <a:t>Дигитализация на </a:t>
            </a:r>
            <a:r>
              <a:rPr lang="bg-BG" sz="2400" b="1" dirty="0" smtClean="0">
                <a:solidFill>
                  <a:srgbClr val="002060"/>
                </a:solidFill>
              </a:rPr>
              <a:t>МСП“</a:t>
            </a: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16441" y="2498164"/>
            <a:ext cx="3437095" cy="451648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024" y="3347193"/>
            <a:ext cx="4069520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 err="1">
                <a:solidFill>
                  <a:srgbClr val="002060"/>
                </a:solidFill>
              </a:rPr>
              <a:t>Съществуващи</a:t>
            </a:r>
            <a:r>
              <a:rPr lang="ru-RU" sz="1600" dirty="0">
                <a:solidFill>
                  <a:srgbClr val="002060"/>
                </a:solidFill>
              </a:rPr>
              <a:t> микро, малки и </a:t>
            </a:r>
            <a:r>
              <a:rPr lang="ru-RU" sz="1600" dirty="0" err="1">
                <a:solidFill>
                  <a:srgbClr val="002060"/>
                </a:solidFill>
              </a:rPr>
              <a:t>средни</a:t>
            </a:r>
            <a:r>
              <a:rPr lang="ru-RU" sz="1600" dirty="0">
                <a:solidFill>
                  <a:srgbClr val="002060"/>
                </a:solidFill>
              </a:rPr>
              <a:t> предприятия, </a:t>
            </a:r>
            <a:r>
              <a:rPr lang="ru-RU" sz="1600" dirty="0" err="1">
                <a:solidFill>
                  <a:srgbClr val="002060"/>
                </a:solidFill>
              </a:rPr>
              <a:t>които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са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търговци</a:t>
            </a:r>
            <a:r>
              <a:rPr lang="ru-RU" sz="1600" dirty="0">
                <a:solidFill>
                  <a:srgbClr val="002060"/>
                </a:solidFill>
              </a:rPr>
              <a:t> по </a:t>
            </a:r>
            <a:r>
              <a:rPr lang="ru-RU" sz="1600" dirty="0" err="1">
                <a:solidFill>
                  <a:srgbClr val="002060"/>
                </a:solidFill>
              </a:rPr>
              <a:t>смисъла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Търговския</a:t>
            </a:r>
            <a:r>
              <a:rPr lang="ru-RU" sz="1600" dirty="0">
                <a:solidFill>
                  <a:srgbClr val="002060"/>
                </a:solidFill>
              </a:rPr>
              <a:t> закон или Закона за </a:t>
            </a:r>
            <a:r>
              <a:rPr lang="ru-RU" sz="1600" dirty="0" err="1">
                <a:solidFill>
                  <a:srgbClr val="002060"/>
                </a:solidFill>
              </a:rPr>
              <a:t>кооперациите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</a:rPr>
              <a:t>Разработване и </a:t>
            </a:r>
            <a:r>
              <a:rPr lang="ru-RU" sz="1600" dirty="0" err="1">
                <a:solidFill>
                  <a:srgbClr val="002060"/>
                </a:solidFill>
              </a:rPr>
              <a:t>въвеждане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базирани</a:t>
            </a:r>
            <a:r>
              <a:rPr lang="ru-RU" sz="1600" dirty="0">
                <a:solidFill>
                  <a:srgbClr val="002060"/>
                </a:solidFill>
              </a:rPr>
              <a:t> на ИКТ </a:t>
            </a:r>
            <a:r>
              <a:rPr lang="ru-RU" sz="1600" dirty="0" err="1">
                <a:solidFill>
                  <a:srgbClr val="002060"/>
                </a:solidFill>
              </a:rPr>
              <a:t>системи</a:t>
            </a:r>
            <a:r>
              <a:rPr lang="ru-RU" sz="1600" dirty="0">
                <a:solidFill>
                  <a:srgbClr val="002060"/>
                </a:solidFill>
              </a:rPr>
              <a:t> и приложения за управление на </a:t>
            </a:r>
            <a:r>
              <a:rPr lang="ru-RU" sz="1600" dirty="0" smtClean="0">
                <a:solidFill>
                  <a:srgbClr val="002060"/>
                </a:solidFill>
              </a:rPr>
              <a:t>бизнеса.</a:t>
            </a:r>
            <a:endParaRPr lang="ru-RU" sz="16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6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2990" y="3347193"/>
            <a:ext cx="3486449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разходи (ДМА и </a:t>
            </a:r>
            <a:r>
              <a:rPr lang="ru-RU" sz="1600" dirty="0" smtClean="0">
                <a:solidFill>
                  <a:srgbClr val="002060"/>
                </a:solidFill>
              </a:rPr>
              <a:t>ДНА)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</a:rPr>
              <a:t>Разходи за </a:t>
            </a:r>
            <a:r>
              <a:rPr lang="ru-RU" sz="1600" dirty="0" smtClean="0">
                <a:solidFill>
                  <a:srgbClr val="002060"/>
                </a:solidFill>
              </a:rPr>
              <a:t>услуги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   50 000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391 166 </a:t>
            </a:r>
            <a:r>
              <a:rPr lang="ru-RU" sz="1600" dirty="0" smtClean="0">
                <a:solidFill>
                  <a:srgbClr val="002060"/>
                </a:solidFill>
              </a:rPr>
              <a:t>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</a:rPr>
              <a:t>: </a:t>
            </a:r>
            <a:r>
              <a:rPr lang="ru-RU" sz="1600" dirty="0" smtClean="0">
                <a:solidFill>
                  <a:srgbClr val="002060"/>
                </a:solidFill>
              </a:rPr>
              <a:t>март 2020 г. </a:t>
            </a: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024" y="2949812"/>
            <a:ext cx="4069519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2991" y="2949814"/>
            <a:ext cx="3486448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069" y="1738931"/>
            <a:ext cx="7744131" cy="676656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024" y="1738931"/>
            <a:ext cx="8063633" cy="81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</a:rPr>
              <a:t> цел:</a:t>
            </a:r>
            <a:r>
              <a:rPr lang="ru-RU" sz="1400" kern="0" dirty="0">
                <a:solidFill>
                  <a:srgbClr val="002060"/>
                </a:solidFill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</a:rPr>
              <a:t>управленския</a:t>
            </a:r>
            <a:r>
              <a:rPr lang="ru-RU" sz="1400" kern="0" dirty="0">
                <a:solidFill>
                  <a:srgbClr val="002060"/>
                </a:solidFill>
              </a:rPr>
              <a:t> капацитет и растеж на МСП чрез </a:t>
            </a:r>
            <a:r>
              <a:rPr lang="ru-RU" sz="1400" kern="0" dirty="0" err="1">
                <a:solidFill>
                  <a:srgbClr val="002060"/>
                </a:solidFill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</a:rPr>
              <a:t>на  </a:t>
            </a:r>
            <a:r>
              <a:rPr lang="ru-RU" sz="1400" kern="0" dirty="0" err="1">
                <a:solidFill>
                  <a:srgbClr val="002060"/>
                </a:solidFill>
              </a:rPr>
              <a:t>специализирани</a:t>
            </a:r>
            <a:r>
              <a:rPr lang="ru-RU" sz="1400" kern="0" dirty="0">
                <a:solidFill>
                  <a:srgbClr val="002060"/>
                </a:solidFill>
              </a:rPr>
              <a:t> ИКТ </a:t>
            </a:r>
            <a:r>
              <a:rPr lang="ru-RU" sz="1400" kern="0" dirty="0" smtClean="0">
                <a:solidFill>
                  <a:srgbClr val="002060"/>
                </a:solidFill>
              </a:rPr>
              <a:t>услуги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</a:rPr>
              <a:t>: </a:t>
            </a:r>
            <a:r>
              <a:rPr lang="ru-RU" sz="1400" kern="0" dirty="0">
                <a:solidFill>
                  <a:srgbClr val="002060"/>
                </a:solidFill>
              </a:rPr>
              <a:t>30 млн. </a:t>
            </a:r>
            <a:r>
              <a:rPr lang="ru-RU" sz="1400" kern="0" dirty="0" smtClean="0">
                <a:solidFill>
                  <a:srgbClr val="002060"/>
                </a:solidFill>
              </a:rPr>
              <a:t>евро (58 </a:t>
            </a:r>
            <a:r>
              <a:rPr lang="ru-RU" sz="1400" kern="0" dirty="0">
                <a:solidFill>
                  <a:srgbClr val="002060"/>
                </a:solidFill>
              </a:rPr>
              <a:t>674 900 </a:t>
            </a:r>
            <a:r>
              <a:rPr lang="ru-RU" sz="1400" kern="0" dirty="0" smtClean="0">
                <a:solidFill>
                  <a:srgbClr val="002060"/>
                </a:solidFill>
              </a:rPr>
              <a:t>лв.)</a:t>
            </a:r>
            <a:endParaRPr lang="ru-RU" sz="1400" kern="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125" y="96469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2020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121651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64074"/>
              </p:ext>
            </p:extLst>
          </p:nvPr>
        </p:nvGraphicFramePr>
        <p:xfrm>
          <a:off x="260724" y="1559110"/>
          <a:ext cx="8730876" cy="4822218"/>
        </p:xfrm>
        <a:graphic>
          <a:graphicData uri="http://schemas.openxmlformats.org/drawingml/2006/table">
            <a:tbl>
              <a:tblPr/>
              <a:tblGrid>
                <a:gridCol w="1834776"/>
                <a:gridCol w="1114425"/>
                <a:gridCol w="4324350"/>
                <a:gridCol w="1457325"/>
              </a:tblGrid>
              <a:tr h="10283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793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Развитие на устойчива бизнес среда чрез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ефективен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надзор в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1 500 000 лв.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ДАМТН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надзорните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органи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Февруари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2020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Април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2020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2020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25580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 panose="020F0502020204030204" pitchFamily="34" charset="0"/>
                <a:hlinkClick r:id="rId7"/>
              </a:rPr>
              <a:t>www.opic.bg</a:t>
            </a:r>
            <a:endParaRPr lang="bg-BG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830" y="1542197"/>
            <a:ext cx="8885422" cy="48995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Обявени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13</a:t>
            </a:r>
            <a:r>
              <a:rPr lang="ru-RU" sz="1800" dirty="0" smtClean="0">
                <a:solidFill>
                  <a:srgbClr val="FF000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БФП чрез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конкурентен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подбор, 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</a:t>
            </a:r>
            <a:r>
              <a:rPr lang="bg-BG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5</a:t>
            </a:r>
            <a:r>
              <a:rPr lang="ru-RU" sz="1800" dirty="0" smtClean="0">
                <a:solidFill>
                  <a:srgbClr val="FF000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директно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БФП, </a:t>
            </a:r>
            <a:r>
              <a:rPr lang="en-US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7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бюджетни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линии. </a:t>
            </a:r>
            <a:endParaRPr lang="en-US" sz="18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Сключени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общо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2474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договора (вкл.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финансовото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споразумение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 ФМФИБ) с общ размер на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предоставената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БФП </a:t>
            </a:r>
            <a:r>
              <a:rPr lang="en-US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2,02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млн. лева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(</a:t>
            </a:r>
            <a:r>
              <a:rPr lang="ru-RU" sz="1800" dirty="0" err="1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средствата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предоставени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по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1, 2, 3, 4 и 5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В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изпълнение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752 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договора за БФП,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приключени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1628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договора (с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извършени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финални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плащания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Извършени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плащания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от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началото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периода – 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1 194 млрд.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лева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, 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(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46.2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%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Сертифицираните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средства – 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1 110 мл</a:t>
            </a:r>
            <a:r>
              <a:rPr lang="bg-BG" sz="1800" b="1" dirty="0" err="1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рд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. лева </a:t>
            </a:r>
            <a:r>
              <a:rPr lang="ru-RU" sz="18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(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43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% от бюджета на ОПИК),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включително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115 </a:t>
            </a:r>
            <a:r>
              <a:rPr lang="ru-RU" sz="18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млн. лева 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за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финансови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инструменти</a:t>
            </a:r>
            <a:r>
              <a:rPr lang="ru-RU" sz="18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800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30 ноември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22994"/>
            <a:ext cx="8284440" cy="5314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88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64" y="1393825"/>
            <a:ext cx="8242272" cy="485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49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55" y="1214438"/>
            <a:ext cx="8178882" cy="528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76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22994"/>
            <a:ext cx="7902303" cy="542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12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5" y="1222994"/>
            <a:ext cx="8249667" cy="5300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6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октомври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22994"/>
            <a:ext cx="8072282" cy="5562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53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Application>Microsoft Office PowerPoint</Application>
  <PresentationFormat>On-screen Show (4:3)</PresentationFormat>
  <Paragraphs>279</Paragraphs>
  <Slides>23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Office Theme</vt:lpstr>
      <vt:lpstr>Executive</vt:lpstr>
      <vt:lpstr>3_Executive</vt:lpstr>
      <vt:lpstr>4_Office Theme</vt:lpstr>
      <vt:lpstr>1_Office Theme</vt:lpstr>
      <vt:lpstr>5_Office Theme</vt:lpstr>
      <vt:lpstr>Напредък в изпълнението на  ОП “Иновации и конкурентоспособност“   2014-2020</vt:lpstr>
      <vt:lpstr>Нашите процедури за предоставяне на БФП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Проектни предложения с място на изпълнение в Северен централен район по ОПИК 2014-2020 към 30.11.2019 г.</vt:lpstr>
      <vt:lpstr>PowerPoint Presentation</vt:lpstr>
      <vt:lpstr>PowerPoint Presentation</vt:lpstr>
      <vt:lpstr>ПРЕДСТОЯЩИ ЗА ОБЯВЯВАНЕ ПРОЦЕДУРИ </vt:lpstr>
      <vt:lpstr>PowerPoint Presentation</vt:lpstr>
      <vt:lpstr>PowerPoint Presentation</vt:lpstr>
      <vt:lpstr>PowerPoint Presentation</vt:lpstr>
      <vt:lpstr>Планирани процедури за 2020 г. в рамките на ПО 1 „Технологично развитие и иновации“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635</cp:revision>
  <cp:lastPrinted>2018-11-07T14:02:58Z</cp:lastPrinted>
  <dcterms:created xsi:type="dcterms:W3CDTF">2018-04-30T09:27:19Z</dcterms:created>
  <dcterms:modified xsi:type="dcterms:W3CDTF">2019-12-12T15:17:55Z</dcterms:modified>
</cp:coreProperties>
</file>